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3" r:id="rId1"/>
    <p:sldMasterId id="2147483810" r:id="rId2"/>
  </p:sldMasterIdLst>
  <p:notesMasterIdLst>
    <p:notesMasterId r:id="rId4"/>
  </p:notesMasterIdLst>
  <p:handoutMasterIdLst>
    <p:handoutMasterId r:id="rId5"/>
  </p:handoutMasterIdLst>
  <p:sldIdLst>
    <p:sldId id="269" r:id="rId3"/>
  </p:sldIdLst>
  <p:sldSz cx="12192000" cy="6858000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ier Alberto Guidotti" initials="PAG" lastIdx="1" clrIdx="0">
    <p:extLst>
      <p:ext uri="{19B8F6BF-5375-455C-9EA6-DF929625EA0E}">
        <p15:presenceInfo xmlns:p15="http://schemas.microsoft.com/office/powerpoint/2012/main" userId="S::pguidotti@analysisbo.onmicrosoft.com::714c6e02-3fa8-4f7d-9a0d-651f6df576e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1919"/>
    <a:srgbClr val="00707E"/>
    <a:srgbClr val="4F8AFF"/>
    <a:srgbClr val="F6F9FF"/>
    <a:srgbClr val="0099FF"/>
    <a:srgbClr val="EDEFF7"/>
    <a:srgbClr val="D0D1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56" autoAdjust="0"/>
    <p:restoredTop sz="94634" autoAdjust="0"/>
  </p:normalViewPr>
  <p:slideViewPr>
    <p:cSldViewPr snapToGrid="0">
      <p:cViewPr varScale="1">
        <p:scale>
          <a:sx n="127" d="100"/>
          <a:sy n="127" d="100"/>
        </p:scale>
        <p:origin x="20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391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pPr rtl="0"/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pPr rtl="0"/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pPr rtl="0"/>
            <a:fld id="{87A54D57-1E58-41A9-BDD9-F9650DC3A9B9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288755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pPr rtl="0"/>
            <a:endParaRPr lang="it-IT" noProof="0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93C578ED-5BFC-4187-A2BA-1001326ABFB1}" type="datetime1">
              <a:rPr lang="it-IT" smtClean="0"/>
              <a:pPr/>
              <a:t>04/02/24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rtl="0"/>
            <a:endParaRPr lang="it-IT" noProof="0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 rtl="0"/>
            <a:r>
              <a:rPr lang="it-IT" noProof="0" dirty="0"/>
              <a:t>Fare clic per modificare gli stili del testo dello schema</a:t>
            </a:r>
          </a:p>
          <a:p>
            <a:pPr lvl="1" rtl="0"/>
            <a:r>
              <a:rPr lang="it-IT" noProof="0" dirty="0"/>
              <a:t>Secondo livello</a:t>
            </a:r>
          </a:p>
          <a:p>
            <a:pPr lvl="2" rtl="0"/>
            <a:r>
              <a:rPr lang="it-IT" noProof="0" dirty="0"/>
              <a:t>Terzo livello</a:t>
            </a:r>
          </a:p>
          <a:p>
            <a:pPr lvl="3" rtl="0"/>
            <a:r>
              <a:rPr lang="it-IT" noProof="0" dirty="0"/>
              <a:t>Quarto livello</a:t>
            </a:r>
          </a:p>
          <a:p>
            <a:pPr lvl="4" rtl="0"/>
            <a:r>
              <a:rPr lang="it-IT" noProof="0" dirty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pPr rtl="0"/>
            <a:endParaRPr lang="it-IT" noProof="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pPr rtl="0"/>
            <a:fld id="{F5EB433F-E5C6-4E8D-82E5-3D359E2C0E58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611778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">
            <a:extLst>
              <a:ext uri="{FF2B5EF4-FFF2-40B4-BE49-F238E27FC236}">
                <a16:creationId xmlns:a16="http://schemas.microsoft.com/office/drawing/2014/main" id="{64248D99-2B30-464D-B9B7-4E5C3A1F3FB2}"/>
              </a:ext>
            </a:extLst>
          </p:cNvPr>
          <p:cNvSpPr/>
          <p:nvPr userDrawn="1"/>
        </p:nvSpPr>
        <p:spPr>
          <a:xfrm flipH="1">
            <a:off x="0" y="0"/>
            <a:ext cx="6096000" cy="685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rtlCol="0" anchor="ctr"/>
          <a:lstStyle/>
          <a:p>
            <a:pPr rtl="0"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it-IT" sz="1600" noProof="0" dirty="0"/>
          </a:p>
        </p:txBody>
      </p:sp>
      <p:sp>
        <p:nvSpPr>
          <p:cNvPr id="16" name="Rettangolo">
            <a:extLst>
              <a:ext uri="{FF2B5EF4-FFF2-40B4-BE49-F238E27FC236}">
                <a16:creationId xmlns:a16="http://schemas.microsoft.com/office/drawing/2014/main" id="{3FAFF55B-FDE6-394B-A39B-22627D8FB6EA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rtlCol="0" anchor="ctr"/>
          <a:lstStyle/>
          <a:p>
            <a:pPr rtl="0"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it-IT" sz="1600" noProof="0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097279" y="1839451"/>
            <a:ext cx="10058399" cy="4075678"/>
          </a:xfrm>
        </p:spPr>
        <p:txBody>
          <a:bodyPr rtlCol="0"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100">
                <a:solidFill>
                  <a:schemeClr val="tx1"/>
                </a:solidFill>
              </a:defRPr>
            </a:lvl3pPr>
            <a:lvl4pPr>
              <a:defRPr sz="1100">
                <a:solidFill>
                  <a:schemeClr val="tx1"/>
                </a:solidFill>
              </a:defRPr>
            </a:lvl4pPr>
            <a:lvl5pPr>
              <a:defRPr sz="1100">
                <a:solidFill>
                  <a:schemeClr val="tx1"/>
                </a:solidFill>
              </a:defRPr>
            </a:lvl5pPr>
          </a:lstStyle>
          <a:p>
            <a:pPr lvl="0" rtl="0"/>
            <a:r>
              <a:rPr lang="it-IT" noProof="0" dirty="0"/>
              <a:t>Fare clic per modificare gli stili del testo dello schema</a:t>
            </a:r>
          </a:p>
          <a:p>
            <a:pPr lvl="1" rtl="0"/>
            <a:r>
              <a:rPr lang="it-IT" noProof="0" dirty="0"/>
              <a:t>Secondo livello</a:t>
            </a:r>
          </a:p>
          <a:p>
            <a:pPr lvl="2" rtl="0"/>
            <a:r>
              <a:rPr lang="it-IT" noProof="0" dirty="0"/>
              <a:t>Terzo livello</a:t>
            </a:r>
          </a:p>
          <a:p>
            <a:pPr lvl="3" rtl="0"/>
            <a:r>
              <a:rPr lang="it-IT" noProof="0" dirty="0"/>
              <a:t>Quarto livello</a:t>
            </a:r>
          </a:p>
          <a:p>
            <a:pPr lvl="4" rtl="0"/>
            <a:r>
              <a:rPr lang="it-IT" noProof="0" dirty="0"/>
              <a:t>Quinto livello</a:t>
            </a:r>
          </a:p>
        </p:txBody>
      </p:sp>
      <p:sp>
        <p:nvSpPr>
          <p:cNvPr id="17" name="Segnaposto titolo 1">
            <a:extLst>
              <a:ext uri="{FF2B5EF4-FFF2-40B4-BE49-F238E27FC236}">
                <a16:creationId xmlns:a16="http://schemas.microsoft.com/office/drawing/2014/main" id="{99E345E4-E77C-484E-9FBB-E4EC71F085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942871"/>
            <a:ext cx="10058400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cap="all" baseline="0"/>
            </a:lvl1pPr>
          </a:lstStyle>
          <a:p>
            <a:pPr rtl="0"/>
            <a:r>
              <a:rPr lang="it-IT" noProof="0" dirty="0"/>
              <a:t>FARE CLIC PER MODIFICARE LO STILE DEL 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423224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">
            <a:extLst>
              <a:ext uri="{FF2B5EF4-FFF2-40B4-BE49-F238E27FC236}">
                <a16:creationId xmlns:a16="http://schemas.microsoft.com/office/drawing/2014/main" id="{83ACCAC0-2C8A-CE43-8C55-22BB53C73920}"/>
              </a:ext>
            </a:extLst>
          </p:cNvPr>
          <p:cNvSpPr/>
          <p:nvPr userDrawn="1"/>
        </p:nvSpPr>
        <p:spPr>
          <a:xfrm flipH="1">
            <a:off x="0" y="0"/>
            <a:ext cx="3351057" cy="685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rtlCol="0" anchor="ctr"/>
          <a:lstStyle/>
          <a:p>
            <a:pPr rtl="0"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it-IT" sz="1600" noProof="0" dirty="0"/>
          </a:p>
        </p:txBody>
      </p:sp>
      <p:sp>
        <p:nvSpPr>
          <p:cNvPr id="10" name="Rettangolo">
            <a:extLst>
              <a:ext uri="{FF2B5EF4-FFF2-40B4-BE49-F238E27FC236}">
                <a16:creationId xmlns:a16="http://schemas.microsoft.com/office/drawing/2014/main" id="{A400A9BD-AA60-E24D-9FC2-722758C8C933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rtlCol="0" anchor="ctr"/>
          <a:lstStyle/>
          <a:p>
            <a:pPr rtl="0"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it-IT" sz="1600" noProof="0" dirty="0"/>
          </a:p>
        </p:txBody>
      </p:sp>
      <p:sp>
        <p:nvSpPr>
          <p:cNvPr id="14" name="Segnaposto titolo 1">
            <a:extLst>
              <a:ext uri="{FF2B5EF4-FFF2-40B4-BE49-F238E27FC236}">
                <a16:creationId xmlns:a16="http://schemas.microsoft.com/office/drawing/2014/main" id="{D4076461-FF7A-8843-B7F9-D041F3FB22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942871"/>
            <a:ext cx="10058400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cap="all" baseline="0"/>
            </a:lvl1pPr>
          </a:lstStyle>
          <a:p>
            <a:pPr rtl="0"/>
            <a:r>
              <a:rPr lang="it-IT" noProof="0" dirty="0"/>
              <a:t>FARE CLIC PER MODIFICARE LO STILE DEL TITOLO DELLO SCHEMA</a:t>
            </a:r>
          </a:p>
        </p:txBody>
      </p:sp>
      <p:sp>
        <p:nvSpPr>
          <p:cNvPr id="11" name="Segnaposto contenuto 3">
            <a:extLst>
              <a:ext uri="{FF2B5EF4-FFF2-40B4-BE49-F238E27FC236}">
                <a16:creationId xmlns:a16="http://schemas.microsoft.com/office/drawing/2014/main" id="{1031B9EF-F03A-4B09-A175-089B791A08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7279" y="1839451"/>
            <a:ext cx="10058399" cy="4075678"/>
          </a:xfrm>
        </p:spPr>
        <p:txBody>
          <a:bodyPr rtlCol="0"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100">
                <a:solidFill>
                  <a:schemeClr val="tx1"/>
                </a:solidFill>
              </a:defRPr>
            </a:lvl3pPr>
            <a:lvl4pPr>
              <a:defRPr sz="1100">
                <a:solidFill>
                  <a:schemeClr val="tx1"/>
                </a:solidFill>
              </a:defRPr>
            </a:lvl4pPr>
            <a:lvl5pPr>
              <a:defRPr sz="1100">
                <a:solidFill>
                  <a:schemeClr val="tx1"/>
                </a:solidFill>
              </a:defRPr>
            </a:lvl5pPr>
          </a:lstStyle>
          <a:p>
            <a:pPr lvl="0" rtl="0"/>
            <a:r>
              <a:rPr lang="it-IT" noProof="0" dirty="0"/>
              <a:t>Fare clic per modificare gli stili del testo dello schema</a:t>
            </a:r>
          </a:p>
          <a:p>
            <a:pPr lvl="1" rtl="0"/>
            <a:r>
              <a:rPr lang="it-IT" noProof="0" dirty="0"/>
              <a:t>Secondo livello</a:t>
            </a:r>
          </a:p>
          <a:p>
            <a:pPr lvl="2" rtl="0"/>
            <a:r>
              <a:rPr lang="it-IT" noProof="0" dirty="0"/>
              <a:t>Terzo livello</a:t>
            </a:r>
          </a:p>
          <a:p>
            <a:pPr lvl="3" rtl="0"/>
            <a:r>
              <a:rPr lang="it-IT" noProof="0" dirty="0"/>
              <a:t>Quarto livello</a:t>
            </a:r>
          </a:p>
          <a:p>
            <a:pPr lvl="4" rtl="0"/>
            <a:r>
              <a:rPr lang="it-IT" noProof="0" dirty="0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020399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uota inter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 userDrawn="1"/>
        </p:nvSpPr>
        <p:spPr bwMode="auto">
          <a:xfrm>
            <a:off x="10883901" y="6386513"/>
            <a:ext cx="768351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317" tIns="48658" rIns="97317" bIns="4865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it-IT" altLang="it-IT" sz="1600" b="1">
              <a:solidFill>
                <a:srgbClr val="002060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0630078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 pri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>
            <a:extLst>
              <a:ext uri="{FF2B5EF4-FFF2-40B4-BE49-F238E27FC236}">
                <a16:creationId xmlns:a16="http://schemas.microsoft.com/office/drawing/2014/main" id="{2FC4D569-5911-42BB-A919-B8D83844E7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8661" y="6336475"/>
            <a:ext cx="866088" cy="52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ActiveDoc - La gestione documentale attiva">
            <a:extLst>
              <a:ext uri="{FF2B5EF4-FFF2-40B4-BE49-F238E27FC236}">
                <a16:creationId xmlns:a16="http://schemas.microsoft.com/office/drawing/2014/main" id="{61B36369-A22D-4EBD-AC99-D777574BCA0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6762" y="6345619"/>
            <a:ext cx="820939" cy="473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Segnaposto contenuto 7">
            <a:extLst>
              <a:ext uri="{FF2B5EF4-FFF2-40B4-BE49-F238E27FC236}">
                <a16:creationId xmlns:a16="http://schemas.microsoft.com/office/drawing/2014/main" id="{9F09F095-5CAD-44B8-BBD3-9594021644F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103160" y="6244926"/>
            <a:ext cx="1479845" cy="832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5687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 inter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 userDrawn="1"/>
        </p:nvSpPr>
        <p:spPr bwMode="auto">
          <a:xfrm>
            <a:off x="10883901" y="6386513"/>
            <a:ext cx="768351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317" tIns="48658" rIns="97317" bIns="4865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it-IT" altLang="it-IT" sz="1600" b="1">
              <a:solidFill>
                <a:srgbClr val="002060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370132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 ulti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 userDrawn="1"/>
        </p:nvSpPr>
        <p:spPr bwMode="auto">
          <a:xfrm>
            <a:off x="10883901" y="6386513"/>
            <a:ext cx="768351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317" tIns="48658" rIns="97317" bIns="4865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it-IT" altLang="it-IT" sz="1600" b="1">
              <a:solidFill>
                <a:srgbClr val="002060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2070846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316975D4-724E-493F-AE69-B5190CE6E41F}" type="datetimeFigureOut">
              <a:rPr lang="it-IT"/>
              <a:pPr>
                <a:defRPr/>
              </a:pPr>
              <a:t>04/02/24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4CCF0C33-2E20-40FB-A065-7E8903791B0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781334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873626"/>
            <a:ext cx="10363200" cy="1470025"/>
          </a:xfrm>
        </p:spPr>
        <p:txBody>
          <a:bodyPr>
            <a:normAutofit/>
          </a:bodyPr>
          <a:lstStyle>
            <a:lvl1pPr algn="r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5791200"/>
            <a:ext cx="9448800" cy="1752600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9CC2F-2933-4A9B-8BAD-E1C8B14E68F8}" type="datetimeFigureOut">
              <a:rPr lang="en-US" smtClean="0"/>
              <a:t>2/4/24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A3D96-9BBF-41F0-AC36-0ADDB5426B7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62762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5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rtl="0"/>
            <a:fld id="{29609FCC-93B3-4E0B-870C-3496748B6F31}" type="datetime1">
              <a:rPr lang="it-IT" noProof="0" smtClean="0"/>
              <a:t>04/02/24</a:t>
            </a:fld>
            <a:endParaRPr lang="it-IT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rtl="0"/>
            <a:endParaRPr lang="it-IT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  <p:sp>
        <p:nvSpPr>
          <p:cNvPr id="8" name="Rettangolo">
            <a:extLst>
              <a:ext uri="{FF2B5EF4-FFF2-40B4-BE49-F238E27FC236}">
                <a16:creationId xmlns:a16="http://schemas.microsoft.com/office/drawing/2014/main" id="{A15BC7F2-F143-4E5C-B06C-DD01AAD4C8CD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rtlCol="0" anchor="ctr"/>
          <a:lstStyle/>
          <a:p>
            <a:pPr rtl="0"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it-IT" sz="1600" noProof="0" dirty="0"/>
          </a:p>
        </p:txBody>
      </p:sp>
    </p:spTree>
    <p:extLst>
      <p:ext uri="{BB962C8B-B14F-4D97-AF65-F5344CB8AC3E}">
        <p14:creationId xmlns:p14="http://schemas.microsoft.com/office/powerpoint/2010/main" val="1063398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8" r:id="rId2"/>
    <p:sldLayoutId id="2147483809" r:id="rId3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dirty="0"/>
              <a:t>Fare clic per modificare stili del testo dello schema</a:t>
            </a:r>
          </a:p>
          <a:p>
            <a:pPr lvl="1"/>
            <a:r>
              <a:rPr lang="it-IT" altLang="it-IT" dirty="0"/>
              <a:t>Secondo livello</a:t>
            </a:r>
          </a:p>
          <a:p>
            <a:pPr lvl="2"/>
            <a:r>
              <a:rPr lang="it-IT" altLang="it-IT" dirty="0"/>
              <a:t>Terzo livello</a:t>
            </a:r>
          </a:p>
          <a:p>
            <a:pPr lvl="3"/>
            <a:r>
              <a:rPr lang="it-IT" altLang="it-IT" dirty="0"/>
              <a:t>Quarto livello</a:t>
            </a:r>
          </a:p>
          <a:p>
            <a:pPr lvl="4"/>
            <a:r>
              <a:rPr lang="it-IT" altLang="it-IT" dirty="0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405897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bi-rex.it/event/evento-aicim-transizione-e-strategie-per-le-pmi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>
            <a:extLst>
              <a:ext uri="{FF2B5EF4-FFF2-40B4-BE49-F238E27FC236}">
                <a16:creationId xmlns:a16="http://schemas.microsoft.com/office/drawing/2014/main" id="{86BE605C-6A97-4074-8B6E-5BED7E709CE4}"/>
              </a:ext>
            </a:extLst>
          </p:cNvPr>
          <p:cNvSpPr txBox="1"/>
          <p:nvPr/>
        </p:nvSpPr>
        <p:spPr>
          <a:xfrm>
            <a:off x="619593" y="1769627"/>
            <a:ext cx="5449311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TRANSIZIONE DIGITALE E MODELLI STRATEGICI PER LE PMI</a:t>
            </a:r>
          </a:p>
          <a:p>
            <a:pPr algn="ctr"/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</a:rPr>
              <a:t>Strumenti e testimonianze </a:t>
            </a:r>
          </a:p>
          <a:p>
            <a:pPr algn="ctr"/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</a:rPr>
              <a:t>di un approccio Integrato</a:t>
            </a:r>
            <a:endParaRPr lang="it-IT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endParaRPr lang="it-IT" sz="2000" b="1"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A94506B5-FA14-4C77-8E92-233C8E9BA63B}"/>
              </a:ext>
            </a:extLst>
          </p:cNvPr>
          <p:cNvSpPr txBox="1"/>
          <p:nvPr/>
        </p:nvSpPr>
        <p:spPr>
          <a:xfrm>
            <a:off x="894699" y="3538259"/>
            <a:ext cx="4899098" cy="2454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dirty="0"/>
              <a:t>Giovedì 29 Febbraio 2024</a:t>
            </a:r>
          </a:p>
          <a:p>
            <a:pPr algn="ctr"/>
            <a:r>
              <a:rPr lang="it-IT" dirty="0"/>
              <a:t>ORE 17-18.45</a:t>
            </a:r>
          </a:p>
          <a:p>
            <a:pPr algn="ctr"/>
            <a:r>
              <a:rPr lang="it-IT" dirty="0"/>
              <a:t>A SEGUIRE APERITIVO DI NETWORKING</a:t>
            </a:r>
          </a:p>
          <a:p>
            <a:pPr algn="ctr"/>
            <a:endParaRPr lang="it-IT" dirty="0"/>
          </a:p>
          <a:p>
            <a:pPr algn="ctr"/>
            <a:r>
              <a:rPr lang="it-IT" dirty="0"/>
              <a:t>Presso BI-REX Competence Center</a:t>
            </a:r>
          </a:p>
          <a:p>
            <a:pPr algn="ctr"/>
            <a:r>
              <a:rPr lang="it-IT" dirty="0"/>
              <a:t>Via Paolo Nanni Costa 20, Bologna</a:t>
            </a:r>
          </a:p>
          <a:p>
            <a:pPr algn="ctr"/>
            <a:r>
              <a:rPr lang="it-IT" sz="1400" dirty="0"/>
              <a:t>Posti limitati – iscrizione obbligatoria alla pagina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200" u="sng" kern="0" dirty="0">
                <a:solidFill>
                  <a:schemeClr val="accent3">
                    <a:lumMod val="50000"/>
                  </a:schemeClr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https://bi-rex.it/event/evento-aicim-transizione-e-strategie-per-le-pmi/</a:t>
            </a:r>
            <a:endParaRPr lang="it-IT" sz="1200" kern="100" dirty="0">
              <a:solidFill>
                <a:schemeClr val="accent3">
                  <a:lumMod val="50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it-IT" sz="1200" dirty="0"/>
              <a:t> 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975F9BDF-C251-B866-6BD6-263C4C4E1A43}"/>
              </a:ext>
            </a:extLst>
          </p:cNvPr>
          <p:cNvSpPr txBox="1"/>
          <p:nvPr/>
        </p:nvSpPr>
        <p:spPr>
          <a:xfrm>
            <a:off x="6068904" y="1582340"/>
            <a:ext cx="5503503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300" dirty="0"/>
              <a:t>17.00</a:t>
            </a:r>
            <a:r>
              <a:rPr lang="it-IT" sz="1300" b="1" dirty="0"/>
              <a:t> BI-REX: Servizi tecnologici ed aiuti di Stato per aziende innovative </a:t>
            </a:r>
          </a:p>
          <a:p>
            <a:r>
              <a:rPr lang="it-IT" sz="1300" b="1" dirty="0"/>
              <a:t>Stefano Cattorini –</a:t>
            </a:r>
            <a:r>
              <a:rPr lang="it-IT" sz="1300" dirty="0"/>
              <a:t> DG BI-REX</a:t>
            </a:r>
          </a:p>
          <a:p>
            <a:endParaRPr lang="it-IT" sz="1300" b="1" dirty="0"/>
          </a:p>
          <a:p>
            <a:endParaRPr lang="it-IT" sz="1300" b="1" dirty="0"/>
          </a:p>
          <a:p>
            <a:r>
              <a:rPr lang="it-IT" sz="1300" dirty="0"/>
              <a:t>17.20</a:t>
            </a:r>
            <a:r>
              <a:rPr lang="it-IT" sz="1300" b="1" dirty="0"/>
              <a:t> Il sistema “BDS” di AICIM ed il percorso strategico in 7 passi </a:t>
            </a:r>
          </a:p>
          <a:p>
            <a:r>
              <a:rPr lang="it-IT" sz="1300" b="1" dirty="0"/>
              <a:t>Gianmarco Biagi</a:t>
            </a:r>
            <a:r>
              <a:rPr lang="it-IT" sz="1300" dirty="0"/>
              <a:t> - Presidente AICIM</a:t>
            </a:r>
            <a:endParaRPr lang="it-IT" sz="1300" b="1" dirty="0"/>
          </a:p>
          <a:p>
            <a:endParaRPr lang="it-IT" sz="1300" dirty="0"/>
          </a:p>
          <a:p>
            <a:endParaRPr lang="it-IT" sz="1300" dirty="0"/>
          </a:p>
          <a:p>
            <a:r>
              <a:rPr lang="it-IT" sz="1300" dirty="0"/>
              <a:t>17.40</a:t>
            </a:r>
            <a:r>
              <a:rPr lang="it-IT" sz="1300" b="1" dirty="0"/>
              <a:t> Come stiamo trasformando l’azienda partendo dal “BDS” </a:t>
            </a:r>
          </a:p>
          <a:p>
            <a:r>
              <a:rPr lang="it-IT" sz="1300" b="1" dirty="0"/>
              <a:t>Roberta Corsi </a:t>
            </a:r>
            <a:r>
              <a:rPr lang="it-IT" sz="1300" dirty="0"/>
              <a:t>– AD Mini Press Srl</a:t>
            </a:r>
          </a:p>
          <a:p>
            <a:endParaRPr lang="it-IT" sz="1300" dirty="0"/>
          </a:p>
          <a:p>
            <a:endParaRPr lang="it-IT" sz="1300" dirty="0"/>
          </a:p>
          <a:p>
            <a:r>
              <a:rPr lang="it-IT" sz="1300" dirty="0"/>
              <a:t>18.00</a:t>
            </a:r>
            <a:r>
              <a:rPr lang="it-IT" sz="1300" b="1" dirty="0"/>
              <a:t> La Partnership tra Bi-Rex ed AICIM per l’utilizzo dello strumento BDS e la formazione di nuovi Ambassador</a:t>
            </a:r>
          </a:p>
          <a:p>
            <a:r>
              <a:rPr lang="it-IT" sz="1300" b="1" dirty="0"/>
              <a:t>Andrea </a:t>
            </a:r>
            <a:r>
              <a:rPr lang="it-IT" sz="1300" b="1" dirty="0" err="1"/>
              <a:t>Spensieri</a:t>
            </a:r>
            <a:r>
              <a:rPr lang="it-IT" sz="1300" b="1" dirty="0"/>
              <a:t> </a:t>
            </a:r>
            <a:r>
              <a:rPr lang="it-IT" sz="1300" dirty="0"/>
              <a:t>– </a:t>
            </a:r>
            <a:r>
              <a:rPr lang="it-IT" sz="1300" dirty="0" err="1"/>
              <a:t>VicePresidente</a:t>
            </a:r>
            <a:r>
              <a:rPr lang="it-IT" sz="1300" dirty="0"/>
              <a:t> AICIM, coordinatore BDS ACADEMY </a:t>
            </a:r>
            <a:endParaRPr lang="it-IT" sz="1300" b="1" dirty="0"/>
          </a:p>
          <a:p>
            <a:endParaRPr lang="it-IT" sz="1300" i="1" dirty="0"/>
          </a:p>
          <a:p>
            <a:endParaRPr lang="it-IT" sz="1300" i="1" dirty="0"/>
          </a:p>
          <a:p>
            <a:r>
              <a:rPr lang="it-IT" sz="1300" dirty="0"/>
              <a:t>18.10</a:t>
            </a:r>
            <a:r>
              <a:rPr lang="it-IT" sz="1300" b="1" dirty="0"/>
              <a:t> Spazio domande e visita alla Linea Pilota</a:t>
            </a:r>
          </a:p>
          <a:p>
            <a:endParaRPr lang="it-IT" sz="1300" b="1" dirty="0"/>
          </a:p>
          <a:p>
            <a:endParaRPr lang="it-IT" sz="1300" b="1" dirty="0"/>
          </a:p>
          <a:p>
            <a:r>
              <a:rPr lang="it-IT" sz="1300" dirty="0"/>
              <a:t>18.45 </a:t>
            </a:r>
            <a:r>
              <a:rPr lang="it-IT" sz="1300" b="1" dirty="0"/>
              <a:t>Chiusura lavori e aperitivo di networking</a:t>
            </a:r>
          </a:p>
        </p:txBody>
      </p:sp>
      <p:pic>
        <p:nvPicPr>
          <p:cNvPr id="4" name="Immagine 3" descr="Immagine che contiene schermata, Carattere, Elementi grafici, testo&#10;&#10;Descrizione generata automaticamente">
            <a:extLst>
              <a:ext uri="{FF2B5EF4-FFF2-40B4-BE49-F238E27FC236}">
                <a16:creationId xmlns:a16="http://schemas.microsoft.com/office/drawing/2014/main" id="{CD7781F3-9AD7-874B-E897-8CAC274467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001" y="591343"/>
            <a:ext cx="2140324" cy="1204233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F390AD4E-2935-5E22-9883-C77D21D62D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1171" y="695748"/>
            <a:ext cx="2850886" cy="995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97834"/>
      </p:ext>
    </p:extLst>
  </p:cSld>
  <p:clrMapOvr>
    <a:masterClrMapping/>
  </p:clrMapOvr>
</p:sld>
</file>

<file path=ppt/theme/theme1.xml><?xml version="1.0" encoding="utf-8"?>
<a:theme xmlns:a="http://schemas.openxmlformats.org/drawingml/2006/main" name="Goccia">
  <a:themeElements>
    <a:clrScheme name="Goccia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Gocci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occi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TM04033925[[fn=Goccia]]</Template>
  <TotalTime>3210</TotalTime>
  <Words>151</Words>
  <Application>Microsoft Macintosh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Aptos</vt:lpstr>
      <vt:lpstr>Arial</vt:lpstr>
      <vt:lpstr>Calibri</vt:lpstr>
      <vt:lpstr>Tw Cen MT</vt:lpstr>
      <vt:lpstr>Goccia</vt:lpstr>
      <vt:lpstr>Personalizza struttura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vendita</dc:title>
  <dc:creator>Francesca Righi</dc:creator>
  <cp:lastModifiedBy>Giulia Onnelli</cp:lastModifiedBy>
  <cp:revision>236</cp:revision>
  <cp:lastPrinted>2022-09-26T13:57:02Z</cp:lastPrinted>
  <dcterms:created xsi:type="dcterms:W3CDTF">2020-10-22T08:01:39Z</dcterms:created>
  <dcterms:modified xsi:type="dcterms:W3CDTF">2024-02-04T20:51:35Z</dcterms:modified>
</cp:coreProperties>
</file>